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Lst>
  <p:sldSz cx="9144000" cy="5143500" type="screen16x9"/>
  <p:notesSz cx="6858000" cy="9144000"/>
  <p:embeddedFontLst>
    <p:embeddedFont>
      <p:font typeface="Robo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1021" autoAdjust="0"/>
  </p:normalViewPr>
  <p:slideViewPr>
    <p:cSldViewPr snapToGrid="0">
      <p:cViewPr varScale="1">
        <p:scale>
          <a:sx n="93" d="100"/>
          <a:sy n="93" d="100"/>
        </p:scale>
        <p:origin x="2124"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2.jpg>
</file>

<file path=ppt/media/image3.gif>
</file>

<file path=ppt/media/image4.png>
</file>

<file path=ppt/media/image5.gif>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4ca6ca680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4ca6ca680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4ca6ca680_2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4ca6ca680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54ca6ca680_2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54ca6ca680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4ca6ca680_2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4ca6ca680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4ca6ca680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4ca6ca680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54ca6ca68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54ca6ca68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s-ES" dirty="0" smtClean="0"/>
              <a:t>HACER</a:t>
            </a:r>
            <a:r>
              <a:rPr lang="es-ES" baseline="0" dirty="0" smtClean="0"/>
              <a:t> QUE EL JUGADOR NO SE DE CUENTA DEL LOOP CONSTANTE DEL JUEGO</a:t>
            </a:r>
            <a:endParaRPr lang="es-ES" baseline="0" dirty="0"/>
          </a:p>
          <a:p>
            <a:pPr marL="171450" lvl="0" indent="-171450" algn="l" rtl="0">
              <a:spcBef>
                <a:spcPts val="0"/>
              </a:spcBef>
              <a:spcAft>
                <a:spcPts val="0"/>
              </a:spcAft>
              <a:buFontTx/>
              <a:buChar char="-"/>
            </a:pPr>
            <a:endParaRPr lang="es-ES" baseline="0" dirty="0"/>
          </a:p>
          <a:p>
            <a:pPr marL="171450" lvl="0" indent="-171450" algn="l" rtl="0">
              <a:spcBef>
                <a:spcPts val="0"/>
              </a:spcBef>
              <a:spcAft>
                <a:spcPts val="0"/>
              </a:spcAft>
              <a:buFontTx/>
              <a:buChar char="-"/>
            </a:pPr>
            <a:r>
              <a:rPr lang="es-ES" baseline="0" dirty="0" smtClean="0"/>
              <a:t>EVITAR QUE EL JUGADOR SIENTA QUE SIEMPRE DEBE REALIZAR LAS MISMAS ACCIONES</a:t>
            </a:r>
          </a:p>
          <a:p>
            <a:pPr marL="171450" lvl="0" indent="-171450" algn="l" rtl="0">
              <a:spcBef>
                <a:spcPts val="0"/>
              </a:spcBef>
              <a:spcAft>
                <a:spcPts val="0"/>
              </a:spcAft>
              <a:buFontTx/>
              <a:buChar char="-"/>
            </a:pPr>
            <a:endParaRPr lang="es-ES" baseline="0" dirty="0" smtClean="0"/>
          </a:p>
          <a:p>
            <a:pPr marL="171450" lvl="0" indent="-171450" algn="l" rtl="0">
              <a:spcBef>
                <a:spcPts val="0"/>
              </a:spcBef>
              <a:spcAft>
                <a:spcPts val="0"/>
              </a:spcAft>
              <a:buFontTx/>
              <a:buChar char="-"/>
            </a:pPr>
            <a:r>
              <a:rPr lang="es-ES" baseline="0" dirty="0" smtClean="0"/>
              <a:t>HAY QUE HACER QUE EL JUGADOR NO SOLO TOME DECISIONES Y PROGRESE MIENTRAS JUEGA, TAMBIÉN PUEDE PROGRESAR O TOMAR DECISIONES CUANDO NO JUEGA</a:t>
            </a:r>
          </a:p>
          <a:p>
            <a:pPr marL="171450" lvl="0" indent="-171450" algn="l" rtl="0">
              <a:spcBef>
                <a:spcPts val="0"/>
              </a:spcBef>
              <a:spcAft>
                <a:spcPts val="0"/>
              </a:spcAft>
              <a:buFontTx/>
              <a:buChar char="-"/>
            </a:pPr>
            <a:r>
              <a:rPr lang="es-ES" baseline="0" dirty="0" smtClean="0"/>
              <a:t>Ejemplo:(QUIEN NO HA JUGADO A ALGUN JUEGO QUE LE HA ENCANTADO Y HA ESTADO EN CLASE O DONDE SEA PENSANDO, QUE VOY A HACER AHORA,QUE PASOS VOY A TOMAR)</a:t>
            </a:r>
          </a:p>
          <a:p>
            <a:pPr marL="171450" lvl="0" indent="-171450" algn="l" rtl="0">
              <a:spcBef>
                <a:spcPts val="0"/>
              </a:spcBef>
              <a:spcAft>
                <a:spcPts val="0"/>
              </a:spcAft>
              <a:buFontTx/>
              <a:buChar char="-"/>
            </a:pPr>
            <a:endParaRPr lang="es-ES" baseline="0" dirty="0" smtClean="0"/>
          </a:p>
          <a:p>
            <a:pPr marL="0" lvl="0" indent="0" algn="l" rtl="0">
              <a:spcBef>
                <a:spcPts val="0"/>
              </a:spcBef>
              <a:spcAft>
                <a:spcPts val="0"/>
              </a:spcAft>
              <a:buFontTx/>
              <a:buNone/>
            </a:pPr>
            <a:r>
              <a:rPr lang="es-ES" baseline="0" dirty="0" smtClean="0"/>
              <a:t>-   CONSEGUIR QUE EL JUGADOR PROGRESE DE FORMA BALANCEADA, SI NO ES ASÍ PUEDE LLEVAR AL ABURRIMIENTO O A LA FRUSTRACIÓN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54ca6ca680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54ca6ca68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s-ES" dirty="0" smtClean="0"/>
              <a:t>SIN</a:t>
            </a:r>
            <a:r>
              <a:rPr lang="es-ES" baseline="0" dirty="0" smtClean="0"/>
              <a:t> UN BUEN SISTEMA DE PROGRESIÓN EL JUGADOR SE VA A SENTIR FRUSTRADO Y ESTO LO VA A LLEVAR A DEJAR DE JUGAR</a:t>
            </a:r>
          </a:p>
          <a:p>
            <a:pPr marL="0" lvl="0" indent="0" algn="l" rtl="0">
              <a:spcBef>
                <a:spcPts val="0"/>
              </a:spcBef>
              <a:spcAft>
                <a:spcPts val="0"/>
              </a:spcAft>
              <a:buFontTx/>
              <a:buNone/>
            </a:pPr>
            <a:r>
              <a:rPr lang="es-ES" baseline="0" dirty="0" smtClean="0"/>
              <a:t>-   NUESTRO OBJETIVO CUANDO HACEMOS UN JUEGO ES QUE EL JUGADOR LO DISFRUTE CUANDO JUEGUE YA QUE SI CONSEGUIMOS ESTO, EL JUGADOR SERÁ ‘LEAL’ A NUESTRO PRODUCTO. UNA BUENA MANERA DE EMPEZAR A CONSEGUIR ESTO ES HACER UN SISTEMA DE PROGRESION BIEN TRABAJADO YA QUE NOS AYUDARÁ A CONDUCIR AL JUGADOR HACIA ESE PUNTO</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4ca6ca680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4ca6ca68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smtClean="0"/>
              <a:t>-EN UN MAL SISTEMA DE PROGRESIÓN ENCONTRAMOS</a:t>
            </a:r>
            <a:r>
              <a:rPr lang="es-ES" baseline="0" dirty="0" smtClean="0"/>
              <a:t> UNA SENSACIÓN CONSTANTE DE REPETICION DE ACCIONES, COSA QUE LLEVA A LA PÉRDIDA DE MOTIVACIÓN DEL JUGADOR Y PRODUCE ABURRIMIENTO.</a:t>
            </a:r>
            <a:endParaRPr lang="es-ES" baseline="0" dirty="0"/>
          </a:p>
          <a:p>
            <a:pPr marL="0" lvl="0" indent="0" algn="l" rtl="0">
              <a:spcBef>
                <a:spcPts val="0"/>
              </a:spcBef>
              <a:spcAft>
                <a:spcPts val="0"/>
              </a:spcAft>
              <a:buNone/>
            </a:pPr>
            <a:r>
              <a:rPr lang="es-ES" baseline="0" dirty="0" smtClean="0"/>
              <a:t>-ENCONTRAMOS LO QUE SE LLAMA SKINNER BOX, ES DECIR SON MECANISMOS UTILIZADOS PARA MANTENER A UN JUGADOR JUGANDO A BASE DE LA REPETICIÓN DE ACCIONES CON RECOMPENSAS ALEATORIAS.</a:t>
            </a:r>
          </a:p>
          <a:p>
            <a:pPr marL="0" lvl="0" indent="0" algn="l" rtl="0">
              <a:spcBef>
                <a:spcPts val="0"/>
              </a:spcBef>
              <a:spcAft>
                <a:spcPts val="0"/>
              </a:spcAft>
              <a:buNone/>
            </a:pPr>
            <a:r>
              <a:rPr lang="es-ES" baseline="0" dirty="0" smtClean="0"/>
              <a:t>-NORMALMENTE ENCONTRAMOS GRINDING, LO CUAL NO TIENE PORQUE SER MALO AUNQUE NORMALMENTE LO ES, SI EL JUEGO SE BASA EN GRINDEAR NOS LLEVA AL PUNTO DE ANTES, REPETICION DE ACCIONES, ABURRIMIENTO, ETC. </a:t>
            </a:r>
          </a:p>
          <a:p>
            <a:pPr marL="0" lvl="0" indent="0" algn="l" rtl="0">
              <a:spcBef>
                <a:spcPts val="0"/>
              </a:spcBef>
              <a:spcAft>
                <a:spcPts val="0"/>
              </a:spcAft>
              <a:buNone/>
            </a:pPr>
            <a:r>
              <a:rPr lang="es-ES" baseline="0" dirty="0" smtClean="0"/>
              <a:t>SIEMPRE HAY EXCEPCIONES, SI USAMOS ELEMENTO QUE HAGAN QUE EL GRINDEO SEA DIFERENTE CADA VEZ QUE LO HACEMOS O POR EJEMPLO QUE SEA CON AMIGOS</a:t>
            </a:r>
          </a:p>
          <a:p>
            <a:pPr marL="0" lvl="0" indent="0" algn="l" rtl="0">
              <a:spcBef>
                <a:spcPts val="0"/>
              </a:spcBef>
              <a:spcAft>
                <a:spcPts val="0"/>
              </a:spcAft>
              <a:buNone/>
            </a:pPr>
            <a:endParaRPr lang="es-ES" baseline="0" dirty="0" smtClean="0"/>
          </a:p>
          <a:p>
            <a:pPr marL="0" lvl="0" indent="0" algn="l" rtl="0">
              <a:spcBef>
                <a:spcPts val="0"/>
              </a:spcBef>
              <a:spcAft>
                <a:spcPts val="0"/>
              </a:spcAft>
              <a:buNone/>
            </a:pPr>
            <a:endParaRPr lang="es-ES" baseline="0" dirty="0" smtClean="0"/>
          </a:p>
          <a:p>
            <a:pPr marL="0" lvl="0" indent="0" algn="l" rtl="0">
              <a:spcBef>
                <a:spcPts val="0"/>
              </a:spcBef>
              <a:spcAft>
                <a:spcPts val="0"/>
              </a:spcAft>
              <a:buNone/>
            </a:pPr>
            <a:r>
              <a:rPr lang="es-ES" baseline="0" dirty="0" smtClean="0"/>
              <a:t>-	SI TENEMOS UN MAL SISTEMA DE PROGRESIÓN TENDREMOS JUGADORES COMO ESTE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4ca6ca680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4ca6ca680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54ca6ca680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54ca6ca680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s-ES" dirty="0" smtClean="0"/>
              <a:t>LA</a:t>
            </a:r>
            <a:r>
              <a:rPr lang="es-ES" baseline="0" dirty="0" smtClean="0"/>
              <a:t> PROGRESION APORTA AL JUGADOR EL SENTIMIENTO DE QUE ES CAPAZ DE SOBREPASAR LOS OBSTACULOS QUE LE PONE EL JUEGO Y ESTO LE DA LA CONFIANZA DE SABER QUE PODRÁ AFRONTAR LOS PRÓXIMOS RETOS</a:t>
            </a:r>
          </a:p>
          <a:p>
            <a:pPr marL="171450" lvl="0" indent="-171450" algn="l" rtl="0">
              <a:spcBef>
                <a:spcPts val="0"/>
              </a:spcBef>
              <a:spcAft>
                <a:spcPts val="0"/>
              </a:spcAft>
              <a:buFontTx/>
              <a:buChar char="-"/>
            </a:pPr>
            <a:endParaRPr lang="es-ES" baseline="0" dirty="0" smtClean="0"/>
          </a:p>
          <a:p>
            <a:pPr marL="171450" lvl="0" indent="-171450" algn="l" rtl="0">
              <a:spcBef>
                <a:spcPts val="0"/>
              </a:spcBef>
              <a:spcAft>
                <a:spcPts val="0"/>
              </a:spcAft>
              <a:buFontTx/>
              <a:buChar char="-"/>
            </a:pPr>
            <a:r>
              <a:rPr lang="es-ES" baseline="0" dirty="0" smtClean="0"/>
              <a:t>ESTO SE TRADUCE A QUE SIENTE QUE TIENE EL JUEGO BAJO CONTROL COSA QUE CREA SATISFACCIÓN Y GANAS DE JUGAR</a:t>
            </a:r>
          </a:p>
          <a:p>
            <a:pPr marL="171450" lvl="0" indent="-171450" algn="l" rtl="0">
              <a:spcBef>
                <a:spcPts val="0"/>
              </a:spcBef>
              <a:spcAft>
                <a:spcPts val="0"/>
              </a:spcAft>
              <a:buFontTx/>
              <a:buChar char="-"/>
            </a:pPr>
            <a:endParaRPr lang="es-ES" baseline="0" dirty="0" smtClean="0"/>
          </a:p>
          <a:p>
            <a:pPr marL="171450" lvl="0" indent="-171450" algn="l" rtl="0">
              <a:spcBef>
                <a:spcPts val="0"/>
              </a:spcBef>
              <a:spcAft>
                <a:spcPts val="0"/>
              </a:spcAft>
              <a:buFontTx/>
              <a:buChar char="-"/>
            </a:pPr>
            <a:r>
              <a:rPr lang="es-ES" baseline="0" dirty="0" smtClean="0"/>
              <a:t>PARA CONSEGUIR ESTO HAY QUE REUNIR 3 REQUISITOS:</a:t>
            </a:r>
          </a:p>
          <a:p>
            <a:pPr marL="628650" lvl="1" indent="-171450" algn="l" rtl="0">
              <a:spcBef>
                <a:spcPts val="0"/>
              </a:spcBef>
              <a:spcAft>
                <a:spcPts val="0"/>
              </a:spcAft>
              <a:buFontTx/>
              <a:buChar char="-"/>
            </a:pPr>
            <a:endParaRPr lang="es-ES" baseline="0" dirty="0" smtClean="0"/>
          </a:p>
          <a:p>
            <a:pPr marL="628650" lvl="1" indent="-171450" algn="l" rtl="0">
              <a:spcBef>
                <a:spcPts val="0"/>
              </a:spcBef>
              <a:spcAft>
                <a:spcPts val="0"/>
              </a:spcAft>
              <a:buFontTx/>
              <a:buChar char="-"/>
            </a:pPr>
            <a:r>
              <a:rPr lang="es-ES" baseline="0" dirty="0" smtClean="0"/>
              <a:t>METAS CLARAS, EL JUGADOR DEBE ESTAR SEGURO DE CUÁLES SON SUS PRÓXIMOS PASOS Y QUÉ QUIERE CONSEGUIR EN EL JUEGO.</a:t>
            </a:r>
          </a:p>
          <a:p>
            <a:pPr marL="628650" lvl="1" indent="-171450" algn="l" rtl="0">
              <a:spcBef>
                <a:spcPts val="0"/>
              </a:spcBef>
              <a:spcAft>
                <a:spcPts val="0"/>
              </a:spcAft>
              <a:buFontTx/>
              <a:buChar char="-"/>
            </a:pPr>
            <a:r>
              <a:rPr lang="es-ES" baseline="0" dirty="0" smtClean="0"/>
              <a:t>FEEBACK CONSTANTE E INMEDIATO</a:t>
            </a:r>
          </a:p>
          <a:p>
            <a:pPr marL="628650" lvl="1" indent="-171450" algn="l" rtl="0">
              <a:spcBef>
                <a:spcPts val="0"/>
              </a:spcBef>
              <a:spcAft>
                <a:spcPts val="0"/>
              </a:spcAft>
              <a:buFontTx/>
              <a:buChar char="-"/>
            </a:pPr>
            <a:r>
              <a:rPr lang="es-ES" baseline="0" dirty="0" smtClean="0"/>
              <a:t>BALANCE ENTRE EL RETO AL QUE SE AFRONTA Y EL NIVEL QUE CREE QUE VA A NECESITAR PARA HACERLO, SI NO LO DETECTA SE VA A SENTIR PERDIDO ESE CONTROL QUE SIENTE Y NO VA A LLEGAR AL PUNTO QUE QUEREMOS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54ca6ca680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54ca6ca680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smtClean="0"/>
              <a:t>LOS</a:t>
            </a:r>
            <a:r>
              <a:rPr lang="es-ES" baseline="0" dirty="0" smtClean="0"/>
              <a:t> BUENOS SISTEMAS DE PROGRESION NORMALMENTE TIENEN VARIOS DE ESTOS ELEMENTOS QUE SON DE AYUDA PARA ESCONDER EL LOOP REPETITIVO DEL JUEGO</a:t>
            </a:r>
          </a:p>
          <a:p>
            <a:pPr marL="0" lvl="0" indent="0" algn="l" rtl="0">
              <a:spcBef>
                <a:spcPts val="0"/>
              </a:spcBef>
              <a:spcAft>
                <a:spcPts val="0"/>
              </a:spcAft>
              <a:buNone/>
            </a:pPr>
            <a:r>
              <a:rPr lang="es-ES" baseline="0" dirty="0" smtClean="0"/>
              <a:t> - MISTERIO: LOS SERES HUMANOS SOMOS CURIOSOS POR NATURALEZA</a:t>
            </a:r>
          </a:p>
          <a:p>
            <a:pPr marL="0" lvl="0" indent="0" algn="l" rtl="0">
              <a:spcBef>
                <a:spcPts val="0"/>
              </a:spcBef>
              <a:spcAft>
                <a:spcPts val="0"/>
              </a:spcAft>
              <a:buNone/>
            </a:pPr>
            <a:endParaRPr lang="es-ES" baseline="0" dirty="0" smtClean="0"/>
          </a:p>
          <a:p>
            <a:pPr marL="0" lvl="0" indent="0" algn="l" rtl="0">
              <a:spcBef>
                <a:spcPts val="0"/>
              </a:spcBef>
              <a:spcAft>
                <a:spcPts val="0"/>
              </a:spcAft>
              <a:buNone/>
            </a:pPr>
            <a:r>
              <a:rPr lang="es-ES" baseline="0" dirty="0" smtClean="0"/>
              <a:t>-MENTAL CHALLENGE: ESTIMULAR AL JUGADOR PARA CREARLE LAS GANAS DE ENCONTRAR LA FORMA DE RESOLVER LOS PROBEMAS QUE VAN SURGIENDO</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4ca6ca68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4ca6ca68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54ca6ca680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54ca6ca680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8.jpg"/><Relationship Id="rId4" Type="http://schemas.openxmlformats.org/officeDocument/2006/relationships/image" Target="../media/image7.jp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S5camMoNw-o"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RPG Progression</a:t>
            </a:r>
            <a:endParaRPr/>
          </a:p>
        </p:txBody>
      </p:sp>
      <p:sp>
        <p:nvSpPr>
          <p:cNvPr id="68" name="Google Shape;68;p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Albert Cayuela</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Mathematics in RPG Progression</a:t>
            </a:r>
            <a:endParaRPr/>
          </a:p>
        </p:txBody>
      </p:sp>
      <p:sp>
        <p:nvSpPr>
          <p:cNvPr id="127" name="Google Shape;127;p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dirty="0"/>
              <a:t>Progression is about numbers too</a:t>
            </a:r>
            <a:endParaRPr dirty="0"/>
          </a:p>
          <a:p>
            <a:pPr marL="457200" lvl="0" indent="-342900" algn="l" rtl="0">
              <a:spcBef>
                <a:spcPts val="0"/>
              </a:spcBef>
              <a:spcAft>
                <a:spcPts val="0"/>
              </a:spcAft>
              <a:buSzPts val="1800"/>
              <a:buChar char="●"/>
            </a:pPr>
            <a:r>
              <a:rPr lang="es" dirty="0"/>
              <a:t>Most common system is XP</a:t>
            </a:r>
            <a:endParaRPr dirty="0"/>
          </a:p>
          <a:p>
            <a:pPr marL="457200" lvl="0" indent="-342900" algn="l" rtl="0">
              <a:spcBef>
                <a:spcPts val="0"/>
              </a:spcBef>
              <a:spcAft>
                <a:spcPts val="0"/>
              </a:spcAft>
              <a:buSzPts val="1800"/>
              <a:buChar char="●"/>
            </a:pPr>
            <a:r>
              <a:rPr lang="es" dirty="0"/>
              <a:t>There is </a:t>
            </a:r>
            <a:r>
              <a:rPr lang="es" dirty="0" smtClean="0"/>
              <a:t>no only </a:t>
            </a:r>
            <a:r>
              <a:rPr lang="es" dirty="0"/>
              <a:t>one formula</a:t>
            </a:r>
            <a:endParaRPr dirty="0"/>
          </a:p>
          <a:p>
            <a:pPr marL="457200" lvl="0" indent="-342900" algn="l" rtl="0">
              <a:spcBef>
                <a:spcPts val="0"/>
              </a:spcBef>
              <a:spcAft>
                <a:spcPts val="0"/>
              </a:spcAft>
              <a:buSzPts val="1800"/>
              <a:buChar char="●"/>
            </a:pPr>
            <a:r>
              <a:rPr lang="es" dirty="0"/>
              <a:t>Example:</a:t>
            </a:r>
            <a:endParaRPr dirty="0"/>
          </a:p>
          <a:p>
            <a:pPr marL="0" lvl="0" indent="0" algn="l" rtl="0">
              <a:spcBef>
                <a:spcPts val="1600"/>
              </a:spcBef>
              <a:spcAft>
                <a:spcPts val="0"/>
              </a:spcAft>
              <a:buNone/>
            </a:pPr>
            <a:r>
              <a:rPr lang="es" dirty="0"/>
              <a:t>	 	points_required_to_level_up=(15*level)+(9(level-1))</a:t>
            </a:r>
            <a:endParaRPr dirty="0"/>
          </a:p>
          <a:p>
            <a:pPr marL="0" lvl="0" indent="0" algn="l" rtl="0">
              <a:spcBef>
                <a:spcPts val="1600"/>
              </a:spcBef>
              <a:spcAft>
                <a:spcPts val="0"/>
              </a:spcAft>
              <a:buNone/>
            </a:pPr>
            <a:r>
              <a:rPr lang="es" dirty="0"/>
              <a:t>	</a:t>
            </a:r>
            <a:endParaRPr dirty="0"/>
          </a:p>
          <a:p>
            <a:pPr marL="457200" lvl="0" indent="0" algn="l" rtl="0">
              <a:spcBef>
                <a:spcPts val="1600"/>
              </a:spcBef>
              <a:spcAft>
                <a:spcPts val="1600"/>
              </a:spcAft>
              <a:buNone/>
            </a:pPr>
            <a:endParaRPr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Some AAA examples</a:t>
            </a:r>
            <a:endParaRPr/>
          </a:p>
        </p:txBody>
      </p:sp>
      <p:sp>
        <p:nvSpPr>
          <p:cNvPr id="133" name="Google Shape;133;p23"/>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RuneScape:						WoW:</a:t>
            </a:r>
            <a:endParaRPr/>
          </a:p>
          <a:p>
            <a:pPr marL="0" lvl="0" indent="0" algn="l" rtl="0">
              <a:spcBef>
                <a:spcPts val="1600"/>
              </a:spcBef>
              <a:spcAft>
                <a:spcPts val="0"/>
              </a:spcAft>
              <a:buNone/>
            </a:pPr>
            <a:endParaRPr/>
          </a:p>
          <a:p>
            <a:pPr marL="0" lvl="0" indent="0" algn="l" rtl="0">
              <a:spcBef>
                <a:spcPts val="1600"/>
              </a:spcBef>
              <a:spcAft>
                <a:spcPts val="1600"/>
              </a:spcAft>
              <a:buNone/>
            </a:pPr>
            <a:r>
              <a:rPr lang="es"/>
              <a:t>Diablo III:</a:t>
            </a:r>
            <a:endParaRPr/>
          </a:p>
        </p:txBody>
      </p:sp>
      <p:pic>
        <p:nvPicPr>
          <p:cNvPr id="134" name="Google Shape;134;p23"/>
          <p:cNvPicPr preferRelativeResize="0"/>
          <p:nvPr/>
        </p:nvPicPr>
        <p:blipFill>
          <a:blip r:embed="rId3">
            <a:alphaModFix/>
          </a:blip>
          <a:stretch>
            <a:fillRect/>
          </a:stretch>
        </p:blipFill>
        <p:spPr>
          <a:xfrm>
            <a:off x="556675" y="2283754"/>
            <a:ext cx="2433800" cy="684833"/>
          </a:xfrm>
          <a:prstGeom prst="rect">
            <a:avLst/>
          </a:prstGeom>
          <a:noFill/>
          <a:ln>
            <a:noFill/>
          </a:ln>
        </p:spPr>
      </p:pic>
      <p:pic>
        <p:nvPicPr>
          <p:cNvPr id="135" name="Google Shape;135;p23"/>
          <p:cNvPicPr preferRelativeResize="0"/>
          <p:nvPr/>
        </p:nvPicPr>
        <p:blipFill>
          <a:blip r:embed="rId4">
            <a:alphaModFix/>
          </a:blip>
          <a:stretch>
            <a:fillRect/>
          </a:stretch>
        </p:blipFill>
        <p:spPr>
          <a:xfrm>
            <a:off x="4284250" y="2397750"/>
            <a:ext cx="3943899" cy="348000"/>
          </a:xfrm>
          <a:prstGeom prst="rect">
            <a:avLst/>
          </a:prstGeom>
          <a:noFill/>
          <a:ln>
            <a:noFill/>
          </a:ln>
        </p:spPr>
      </p:pic>
      <p:pic>
        <p:nvPicPr>
          <p:cNvPr id="136" name="Google Shape;136;p23"/>
          <p:cNvPicPr preferRelativeResize="0"/>
          <p:nvPr/>
        </p:nvPicPr>
        <p:blipFill>
          <a:blip r:embed="rId5">
            <a:alphaModFix/>
          </a:blip>
          <a:stretch>
            <a:fillRect/>
          </a:stretch>
        </p:blipFill>
        <p:spPr>
          <a:xfrm>
            <a:off x="556675" y="3498650"/>
            <a:ext cx="3262800" cy="1388050"/>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Balancing issues</a:t>
            </a:r>
            <a:endParaRPr/>
          </a:p>
        </p:txBody>
      </p:sp>
      <p:sp>
        <p:nvSpPr>
          <p:cNvPr id="142" name="Google Shape;142;p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Perfect balancing is almost impossible</a:t>
            </a:r>
            <a:endParaRPr/>
          </a:p>
          <a:p>
            <a:pPr marL="457200" lvl="0" indent="-342900" algn="l" rtl="0">
              <a:spcBef>
                <a:spcPts val="0"/>
              </a:spcBef>
              <a:spcAft>
                <a:spcPts val="0"/>
              </a:spcAft>
              <a:buSzPts val="1800"/>
              <a:buChar char="●"/>
            </a:pPr>
            <a:r>
              <a:rPr lang="es"/>
              <a:t>Start from preproduction</a:t>
            </a:r>
            <a:endParaRPr/>
          </a:p>
          <a:p>
            <a:pPr marL="457200" lvl="0" indent="-342900" algn="l" rtl="0">
              <a:spcBef>
                <a:spcPts val="0"/>
              </a:spcBef>
              <a:spcAft>
                <a:spcPts val="0"/>
              </a:spcAft>
              <a:buSzPts val="1800"/>
              <a:buChar char="●"/>
            </a:pPr>
            <a:r>
              <a:rPr lang="es"/>
              <a:t>Strong testing</a:t>
            </a:r>
            <a:endParaRPr/>
          </a:p>
          <a:p>
            <a:pPr marL="457200" lvl="0" indent="-342900" algn="l" rtl="0">
              <a:spcBef>
                <a:spcPts val="0"/>
              </a:spcBef>
              <a:spcAft>
                <a:spcPts val="0"/>
              </a:spcAft>
              <a:buSzPts val="1800"/>
              <a:buChar char="●"/>
            </a:pPr>
            <a:r>
              <a:rPr lang="es"/>
              <a:t>Game tunning </a:t>
            </a:r>
            <a:endParaRPr/>
          </a:p>
        </p:txBody>
      </p:sp>
      <p:pic>
        <p:nvPicPr>
          <p:cNvPr id="143" name="Google Shape;143;p24"/>
          <p:cNvPicPr preferRelativeResize="0"/>
          <p:nvPr/>
        </p:nvPicPr>
        <p:blipFill>
          <a:blip r:embed="rId3">
            <a:alphaModFix/>
          </a:blip>
          <a:stretch>
            <a:fillRect/>
          </a:stretch>
        </p:blipFill>
        <p:spPr>
          <a:xfrm>
            <a:off x="5333600" y="2044575"/>
            <a:ext cx="2989950" cy="275852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Support Video</a:t>
            </a:r>
            <a:endParaRPr/>
          </a:p>
        </p:txBody>
      </p:sp>
      <p:sp>
        <p:nvSpPr>
          <p:cNvPr id="156" name="Google Shape;156;p26"/>
          <p:cNvSpPr txBox="1">
            <a:spLocks noGrp="1"/>
          </p:cNvSpPr>
          <p:nvPr>
            <p:ph type="body" idx="1"/>
          </p:nvPr>
        </p:nvSpPr>
        <p:spPr>
          <a:xfrm>
            <a:off x="557425" y="2111450"/>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u="sng" dirty="0">
                <a:solidFill>
                  <a:schemeClr val="hlink"/>
                </a:solidFill>
                <a:hlinkClick r:id="rId3"/>
              </a:rPr>
              <a:t>https://www.youtube.com/watch?v=S5camMoNw-o</a:t>
            </a:r>
            <a:endParaRPr dirty="0"/>
          </a:p>
          <a:p>
            <a:pPr marL="0" lvl="0" indent="0" algn="l" rtl="0">
              <a:spcBef>
                <a:spcPts val="1600"/>
              </a:spcBef>
              <a:spcAft>
                <a:spcPts val="1600"/>
              </a:spcAft>
              <a:buNone/>
            </a:pPr>
            <a:endParaRPr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Contact</a:t>
            </a:r>
            <a:endParaRPr/>
          </a:p>
        </p:txBody>
      </p:sp>
      <p:sp>
        <p:nvSpPr>
          <p:cNvPr id="149" name="Google Shape;149;p2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Thank you for your attention!</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1828800" lvl="0" indent="457200" algn="l" rtl="0">
              <a:spcBef>
                <a:spcPts val="1600"/>
              </a:spcBef>
              <a:spcAft>
                <a:spcPts val="1600"/>
              </a:spcAft>
              <a:buNone/>
            </a:pPr>
            <a:r>
              <a:rPr lang="es"/>
              <a:t>albertcayuela16@gmail.com</a:t>
            </a:r>
            <a:endParaRPr/>
          </a:p>
        </p:txBody>
      </p:sp>
      <p:pic>
        <p:nvPicPr>
          <p:cNvPr id="150" name="Google Shape;150;p25" descr="Resultado de imagen de gmail"/>
          <p:cNvPicPr preferRelativeResize="0"/>
          <p:nvPr/>
        </p:nvPicPr>
        <p:blipFill>
          <a:blip r:embed="rId3">
            <a:alphaModFix/>
          </a:blip>
          <a:stretch>
            <a:fillRect/>
          </a:stretch>
        </p:blipFill>
        <p:spPr>
          <a:xfrm>
            <a:off x="1225300" y="2951925"/>
            <a:ext cx="1353550" cy="135355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RPG Progression system objective</a:t>
            </a:r>
            <a:endParaRPr/>
          </a:p>
        </p:txBody>
      </p:sp>
      <p:sp>
        <p:nvSpPr>
          <p:cNvPr id="74" name="Google Shape;74;p14"/>
          <p:cNvSpPr txBox="1">
            <a:spLocks noGrp="1"/>
          </p:cNvSpPr>
          <p:nvPr>
            <p:ph type="body" idx="1"/>
          </p:nvPr>
        </p:nvSpPr>
        <p:spPr>
          <a:xfrm>
            <a:off x="471900" y="2332250"/>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Make the player not detect the game loop</a:t>
            </a:r>
            <a:endParaRPr/>
          </a:p>
          <a:p>
            <a:pPr marL="457200" lvl="0" indent="-342900" algn="l" rtl="0">
              <a:spcBef>
                <a:spcPts val="0"/>
              </a:spcBef>
              <a:spcAft>
                <a:spcPts val="0"/>
              </a:spcAft>
              <a:buSzPts val="1800"/>
              <a:buChar char="●"/>
            </a:pPr>
            <a:r>
              <a:rPr lang="es"/>
              <a:t>Avoid the feeling of repetition</a:t>
            </a:r>
            <a:endParaRPr/>
          </a:p>
          <a:p>
            <a:pPr marL="457200" lvl="0" indent="-342900" algn="l" rtl="0">
              <a:spcBef>
                <a:spcPts val="0"/>
              </a:spcBef>
              <a:spcAft>
                <a:spcPts val="0"/>
              </a:spcAft>
              <a:buSzPts val="1800"/>
              <a:buChar char="●"/>
            </a:pPr>
            <a:r>
              <a:rPr lang="es"/>
              <a:t>Long-term decisions</a:t>
            </a:r>
            <a:endParaRPr/>
          </a:p>
          <a:p>
            <a:pPr marL="457200" lvl="0" indent="-342900" algn="l" rtl="0">
              <a:spcBef>
                <a:spcPts val="0"/>
              </a:spcBef>
              <a:spcAft>
                <a:spcPts val="0"/>
              </a:spcAft>
              <a:buSzPts val="1800"/>
              <a:buChar char="●"/>
            </a:pPr>
            <a:r>
              <a:rPr lang="es"/>
              <a:t>Balanced progression</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Why is it important?</a:t>
            </a:r>
            <a:endParaRPr/>
          </a:p>
        </p:txBody>
      </p:sp>
      <p:sp>
        <p:nvSpPr>
          <p:cNvPr id="80" name="Google Shape;80;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No progression = frustration</a:t>
            </a:r>
            <a:endParaRPr/>
          </a:p>
          <a:p>
            <a:pPr marL="457200" lvl="0" indent="-342900" algn="l" rtl="0">
              <a:spcBef>
                <a:spcPts val="0"/>
              </a:spcBef>
              <a:spcAft>
                <a:spcPts val="0"/>
              </a:spcAft>
              <a:buSzPts val="1800"/>
              <a:buChar char="●"/>
            </a:pPr>
            <a:r>
              <a:rPr lang="es"/>
              <a:t>Good progression system means enjoyable game.</a:t>
            </a:r>
            <a:endParaRPr/>
          </a:p>
        </p:txBody>
      </p:sp>
      <p:pic>
        <p:nvPicPr>
          <p:cNvPr id="81" name="Google Shape;81;p15" descr="Resultado de imagen de frustration"/>
          <p:cNvPicPr preferRelativeResize="0"/>
          <p:nvPr/>
        </p:nvPicPr>
        <p:blipFill>
          <a:blip r:embed="rId3">
            <a:alphaModFix/>
          </a:blip>
          <a:stretch>
            <a:fillRect/>
          </a:stretch>
        </p:blipFill>
        <p:spPr>
          <a:xfrm>
            <a:off x="4378900" y="2943350"/>
            <a:ext cx="2705100" cy="1685925"/>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Bad progression system</a:t>
            </a:r>
            <a:endParaRPr/>
          </a:p>
        </p:txBody>
      </p:sp>
      <p:sp>
        <p:nvSpPr>
          <p:cNvPr id="87" name="Google Shape;87;p16"/>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Feeling of repetition</a:t>
            </a:r>
            <a:endParaRPr/>
          </a:p>
          <a:p>
            <a:pPr marL="457200" lvl="0" indent="-342900" algn="l" rtl="0">
              <a:spcBef>
                <a:spcPts val="0"/>
              </a:spcBef>
              <a:spcAft>
                <a:spcPts val="0"/>
              </a:spcAft>
              <a:buSzPts val="1800"/>
              <a:buChar char="●"/>
            </a:pPr>
            <a:r>
              <a:rPr lang="es"/>
              <a:t>Skinner box</a:t>
            </a:r>
            <a:endParaRPr/>
          </a:p>
          <a:p>
            <a:pPr marL="457200" lvl="0" indent="-342900" algn="l" rtl="0">
              <a:spcBef>
                <a:spcPts val="0"/>
              </a:spcBef>
              <a:spcAft>
                <a:spcPts val="0"/>
              </a:spcAft>
              <a:buSzPts val="1800"/>
              <a:buChar char="●"/>
            </a:pPr>
            <a:r>
              <a:rPr lang="es"/>
              <a:t>Grinding</a:t>
            </a:r>
            <a:endParaRPr/>
          </a:p>
        </p:txBody>
      </p:sp>
      <p:pic>
        <p:nvPicPr>
          <p:cNvPr id="88" name="Google Shape;88;p16" descr="Resultado de imagen de metin 2"/>
          <p:cNvPicPr preferRelativeResize="0"/>
          <p:nvPr/>
        </p:nvPicPr>
        <p:blipFill>
          <a:blip r:embed="rId3">
            <a:alphaModFix/>
          </a:blip>
          <a:stretch>
            <a:fillRect/>
          </a:stretch>
        </p:blipFill>
        <p:spPr>
          <a:xfrm>
            <a:off x="4509425" y="2358000"/>
            <a:ext cx="3654625" cy="2436425"/>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p:txBody>
      </p:sp>
      <p:sp>
        <p:nvSpPr>
          <p:cNvPr id="94" name="Google Shape;94;p1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5" name="Google Shape;95;p17"/>
          <p:cNvPicPr preferRelativeResize="0"/>
          <p:nvPr/>
        </p:nvPicPr>
        <p:blipFill>
          <a:blip r:embed="rId3">
            <a:alphaModFix/>
          </a:blip>
          <a:stretch>
            <a:fillRect/>
          </a:stretch>
        </p:blipFill>
        <p:spPr>
          <a:xfrm>
            <a:off x="1213225" y="738725"/>
            <a:ext cx="6717545" cy="3761825"/>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What does progression apport?</a:t>
            </a:r>
            <a:endParaRPr/>
          </a:p>
        </p:txBody>
      </p:sp>
      <p:sp>
        <p:nvSpPr>
          <p:cNvPr id="101" name="Google Shape;101;p18"/>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Apports </a:t>
            </a:r>
            <a:r>
              <a:rPr lang="es-ES" dirty="0" err="1" smtClean="0"/>
              <a:t>the</a:t>
            </a:r>
            <a:r>
              <a:rPr lang="es-ES" dirty="0" smtClean="0"/>
              <a:t> </a:t>
            </a:r>
            <a:r>
              <a:rPr lang="es-ES" dirty="0" err="1" smtClean="0"/>
              <a:t>player</a:t>
            </a:r>
            <a:r>
              <a:rPr lang="es-ES" dirty="0" smtClean="0"/>
              <a:t> a </a:t>
            </a:r>
            <a:r>
              <a:rPr lang="es-ES" dirty="0" err="1" smtClean="0"/>
              <a:t>feeling</a:t>
            </a:r>
            <a:r>
              <a:rPr lang="es-ES" dirty="0" smtClean="0"/>
              <a:t> of </a:t>
            </a:r>
            <a:r>
              <a:rPr lang="es-ES" dirty="0" err="1" smtClean="0"/>
              <a:t>having</a:t>
            </a:r>
            <a:r>
              <a:rPr lang="es-ES" dirty="0" smtClean="0"/>
              <a:t> </a:t>
            </a:r>
            <a:r>
              <a:rPr lang="es-ES" dirty="0" err="1" smtClean="0"/>
              <a:t>the</a:t>
            </a:r>
            <a:r>
              <a:rPr lang="es-ES" dirty="0" smtClean="0"/>
              <a:t> </a:t>
            </a:r>
            <a:r>
              <a:rPr lang="es-ES" dirty="0" err="1" smtClean="0"/>
              <a:t>game</a:t>
            </a:r>
            <a:r>
              <a:rPr lang="es-ES" dirty="0" smtClean="0"/>
              <a:t> </a:t>
            </a:r>
            <a:r>
              <a:rPr lang="es-ES" dirty="0" err="1" smtClean="0"/>
              <a:t>under</a:t>
            </a:r>
            <a:r>
              <a:rPr lang="es-ES" dirty="0" smtClean="0"/>
              <a:t> control</a:t>
            </a:r>
            <a:endParaRPr dirty="0"/>
          </a:p>
          <a:p>
            <a:pPr marL="0" lvl="0" indent="0" algn="l" rtl="0">
              <a:spcBef>
                <a:spcPts val="1600"/>
              </a:spcBef>
              <a:spcAft>
                <a:spcPts val="0"/>
              </a:spcAft>
              <a:buNone/>
            </a:pPr>
            <a:r>
              <a:rPr lang="es" dirty="0"/>
              <a:t>To achieve this feeling:</a:t>
            </a:r>
            <a:endParaRPr dirty="0"/>
          </a:p>
          <a:p>
            <a:pPr marL="457200" lvl="0" indent="-342900" algn="l" rtl="0">
              <a:spcBef>
                <a:spcPts val="1600"/>
              </a:spcBef>
              <a:spcAft>
                <a:spcPts val="0"/>
              </a:spcAft>
              <a:buSzPts val="1800"/>
              <a:buChar char="●"/>
            </a:pPr>
            <a:r>
              <a:rPr lang="es" dirty="0"/>
              <a:t>Clear goals</a:t>
            </a:r>
            <a:endParaRPr dirty="0"/>
          </a:p>
          <a:p>
            <a:pPr marL="457200" lvl="0" indent="-342900" algn="l" rtl="0">
              <a:spcBef>
                <a:spcPts val="0"/>
              </a:spcBef>
              <a:spcAft>
                <a:spcPts val="0"/>
              </a:spcAft>
              <a:buSzPts val="1800"/>
              <a:buChar char="●"/>
            </a:pPr>
            <a:r>
              <a:rPr lang="es" dirty="0"/>
              <a:t>Immediate and constant feedback</a:t>
            </a:r>
            <a:endParaRPr dirty="0"/>
          </a:p>
          <a:p>
            <a:pPr marL="457200" lvl="0" indent="-342900" algn="l" rtl="0">
              <a:spcBef>
                <a:spcPts val="0"/>
              </a:spcBef>
              <a:spcAft>
                <a:spcPts val="0"/>
              </a:spcAft>
              <a:buSzPts val="1800"/>
              <a:buChar char="●"/>
            </a:pPr>
            <a:r>
              <a:rPr lang="es" dirty="0"/>
              <a:t>Balance between challenge and skill</a:t>
            </a:r>
            <a:endParaRPr dirty="0"/>
          </a:p>
          <a:p>
            <a:pPr marL="457200" lvl="0" indent="0" algn="l" rtl="0">
              <a:spcBef>
                <a:spcPts val="1600"/>
              </a:spcBef>
              <a:spcAft>
                <a:spcPts val="1600"/>
              </a:spcAft>
              <a:buNone/>
            </a:pPr>
            <a:endParaRPr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Good progression systems</a:t>
            </a:r>
            <a:endParaRPr/>
          </a:p>
        </p:txBody>
      </p:sp>
      <p:sp>
        <p:nvSpPr>
          <p:cNvPr id="107" name="Google Shape;107;p1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Mistery</a:t>
            </a:r>
            <a:endParaRPr/>
          </a:p>
          <a:p>
            <a:pPr marL="457200" lvl="0" indent="-342900" algn="l" rtl="0">
              <a:spcBef>
                <a:spcPts val="0"/>
              </a:spcBef>
              <a:spcAft>
                <a:spcPts val="0"/>
              </a:spcAft>
              <a:buSzPts val="1800"/>
              <a:buChar char="●"/>
            </a:pPr>
            <a:r>
              <a:rPr lang="es"/>
              <a:t>Mastery</a:t>
            </a:r>
            <a:endParaRPr/>
          </a:p>
          <a:p>
            <a:pPr marL="457200" lvl="0" indent="-342900" algn="l" rtl="0">
              <a:spcBef>
                <a:spcPts val="0"/>
              </a:spcBef>
              <a:spcAft>
                <a:spcPts val="0"/>
              </a:spcAft>
              <a:buSzPts val="1800"/>
              <a:buChar char="●"/>
            </a:pPr>
            <a:r>
              <a:rPr lang="es"/>
              <a:t>Mental challenge</a:t>
            </a:r>
            <a:endParaRPr/>
          </a:p>
          <a:p>
            <a:pPr marL="457200" lvl="0" indent="-342900" algn="l" rtl="0">
              <a:spcBef>
                <a:spcPts val="0"/>
              </a:spcBef>
              <a:spcAft>
                <a:spcPts val="0"/>
              </a:spcAft>
              <a:buSzPts val="1800"/>
              <a:buChar char="●"/>
            </a:pPr>
            <a:r>
              <a:rPr lang="es"/>
              <a:t>Narrative</a:t>
            </a:r>
            <a:endParaRPr/>
          </a:p>
          <a:p>
            <a:pPr marL="457200" lvl="0" indent="-342900" algn="l" rtl="0">
              <a:spcBef>
                <a:spcPts val="0"/>
              </a:spcBef>
              <a:spcAft>
                <a:spcPts val="0"/>
              </a:spcAft>
              <a:buSzPts val="1800"/>
              <a:buChar char="●"/>
            </a:pPr>
            <a:r>
              <a:rPr lang="es"/>
              <a:t>Novelty</a:t>
            </a:r>
            <a:endParaRPr/>
          </a:p>
          <a:p>
            <a:pPr marL="457200" lvl="0" indent="-342900" algn="l" rtl="0">
              <a:spcBef>
                <a:spcPts val="0"/>
              </a:spcBef>
              <a:spcAft>
                <a:spcPts val="0"/>
              </a:spcAft>
              <a:buSzPts val="1800"/>
              <a:buChar char="●"/>
            </a:pPr>
            <a:r>
              <a:rPr lang="es"/>
              <a:t>New content</a:t>
            </a:r>
            <a:endParaRPr/>
          </a:p>
          <a:p>
            <a:pPr marL="457200" lvl="0" indent="-342900" algn="l" rtl="0">
              <a:spcBef>
                <a:spcPts val="0"/>
              </a:spcBef>
              <a:spcAft>
                <a:spcPts val="0"/>
              </a:spcAft>
              <a:buSzPts val="1800"/>
              <a:buChar char="●"/>
            </a:pPr>
            <a:r>
              <a:rPr lang="es"/>
              <a:t>FLOW</a:t>
            </a:r>
            <a:endParaRPr/>
          </a:p>
        </p:txBody>
      </p:sp>
      <p:pic>
        <p:nvPicPr>
          <p:cNvPr id="108" name="Google Shape;108;p19" descr="Resultado de imagen de flow state"/>
          <p:cNvPicPr preferRelativeResize="0"/>
          <p:nvPr/>
        </p:nvPicPr>
        <p:blipFill>
          <a:blip r:embed="rId3">
            <a:alphaModFix/>
          </a:blip>
          <a:stretch>
            <a:fillRect/>
          </a:stretch>
        </p:blipFill>
        <p:spPr>
          <a:xfrm>
            <a:off x="4644775" y="1790450"/>
            <a:ext cx="3462275" cy="3167851"/>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p:txBody>
      </p:sp>
      <p:sp>
        <p:nvSpPr>
          <p:cNvPr id="114" name="Google Shape;114;p20"/>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5" name="Google Shape;115;p20"/>
          <p:cNvPicPr preferRelativeResize="0"/>
          <p:nvPr/>
        </p:nvPicPr>
        <p:blipFill>
          <a:blip r:embed="rId3">
            <a:alphaModFix/>
          </a:blip>
          <a:stretch>
            <a:fillRect/>
          </a:stretch>
        </p:blipFill>
        <p:spPr>
          <a:xfrm>
            <a:off x="1879138" y="686350"/>
            <a:ext cx="5314475" cy="3999175"/>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TO DO</a:t>
            </a:r>
            <a:endParaRPr/>
          </a:p>
        </p:txBody>
      </p:sp>
      <p:sp>
        <p:nvSpPr>
          <p:cNvPr id="121" name="Google Shape;121;p21"/>
          <p:cNvSpPr txBox="1">
            <a:spLocks noGrp="1"/>
          </p:cNvSpPr>
          <p:nvPr>
            <p:ph type="body" idx="1"/>
          </p:nvPr>
        </p:nvSpPr>
        <p:spPr>
          <a:xfrm>
            <a:off x="471900" y="2168400"/>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s"/>
              <a:t>Think about a RPG you love</a:t>
            </a:r>
            <a:endParaRPr/>
          </a:p>
          <a:p>
            <a:pPr marL="457200" lvl="0" indent="-342900" algn="l" rtl="0">
              <a:spcBef>
                <a:spcPts val="0"/>
              </a:spcBef>
              <a:spcAft>
                <a:spcPts val="0"/>
              </a:spcAft>
              <a:buSzPts val="1800"/>
              <a:buChar char="●"/>
            </a:pPr>
            <a:r>
              <a:rPr lang="es"/>
              <a:t>Try to identify his progression elements</a:t>
            </a:r>
            <a:endParaRPr/>
          </a:p>
          <a:p>
            <a:pPr marL="457200" lvl="0" indent="-342900" algn="l" rtl="0">
              <a:spcBef>
                <a:spcPts val="0"/>
              </a:spcBef>
              <a:spcAft>
                <a:spcPts val="0"/>
              </a:spcAft>
              <a:buSzPts val="1800"/>
              <a:buChar char="●"/>
            </a:pPr>
            <a:r>
              <a:rPr lang="es"/>
              <a:t>Debate</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TotalTime>
  <Words>661</Words>
  <Application>Microsoft Office PowerPoint</Application>
  <PresentationFormat>Presentación en pantalla (16:9)</PresentationFormat>
  <Paragraphs>85</Paragraphs>
  <Slides>14</Slides>
  <Notes>14</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14</vt:i4>
      </vt:variant>
    </vt:vector>
  </HeadingPairs>
  <TitlesOfParts>
    <vt:vector size="17" baseType="lpstr">
      <vt:lpstr>Roboto</vt:lpstr>
      <vt:lpstr>Arial</vt:lpstr>
      <vt:lpstr>Material</vt:lpstr>
      <vt:lpstr>RPG Progression</vt:lpstr>
      <vt:lpstr>RPG Progression system objective</vt:lpstr>
      <vt:lpstr>Why is it important?</vt:lpstr>
      <vt:lpstr>Bad progression system</vt:lpstr>
      <vt:lpstr>Presentación de PowerPoint</vt:lpstr>
      <vt:lpstr>What does progression apport?</vt:lpstr>
      <vt:lpstr>Good progression systems</vt:lpstr>
      <vt:lpstr>Presentación de PowerPoint</vt:lpstr>
      <vt:lpstr>TO DO</vt:lpstr>
      <vt:lpstr>Mathematics in RPG Progression</vt:lpstr>
      <vt:lpstr>Some AAA examples</vt:lpstr>
      <vt:lpstr>Balancing issues</vt:lpstr>
      <vt:lpstr>Support Video</vt:lpstr>
      <vt:lpstr>Contact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RPG Progression</dc:title>
  <dc:creator>albert cayuela naval</dc:creator>
  <cp:lastModifiedBy>albert cayuela naval</cp:lastModifiedBy>
  <cp:revision>8</cp:revision>
  <dcterms:modified xsi:type="dcterms:W3CDTF">2019-03-17T23:32:02Z</dcterms:modified>
</cp:coreProperties>
</file>